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6"/>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33F9C-7DB1-F6FA-1F32-C0A4A57BD8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741CC0-8E1A-F1E5-8BA9-2EDBFA814F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B83F52-0F1F-F6A9-67B3-38E98AB17A8F}"/>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C7C1BD94-E284-4653-42DB-1479DF33C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1EDB8-7E2A-7E65-7861-75BB451B443D}"/>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42895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0C40D-E70E-D4C5-872F-0CBD524B69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9A6322-2D59-1D6A-9815-CF4188EB25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53839-6A17-4F67-02F4-922C8196E4BD}"/>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0968838F-E648-4BD2-715B-F9384FE61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67E0D-F789-D64E-C027-C2891C5F06A9}"/>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350950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424565-C9F5-BC05-7FF3-C5DA617616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F61ADA-8272-3BCA-A9B8-B35944AB12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9B012-D148-4964-6441-A9D0E3EB618C}"/>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ADCD0F39-74F3-1270-537B-D7E1362DD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B7371-7851-BB2C-798A-264D46FD8A2A}"/>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193473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85019-037C-ABC8-3AC3-FA40785A0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10EE91-1E60-C83A-4E63-9D42F38D8E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CC8E9-002F-ADB0-4EE7-679C32ECABCE}"/>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DF58499E-B70C-8404-6744-83FCA549C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AAE9C-9217-CB72-CEBE-2BAF48E989A0}"/>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3785089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2C93-366F-54EF-EB35-9721BAE026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719E5F-5838-6EC9-E5E3-52ED374BBA9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BD329E-FBD0-1896-632D-2D8E9AF7145D}"/>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197EC87E-531C-1227-F060-BEFB7154E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B991CB-BB27-94A8-7376-4011AA365361}"/>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133882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C2B-BBEB-630D-2DEA-A90D5C6A6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6BAB8-8D42-B719-5A9E-9507C4173A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826629-AB3D-1701-6E45-7FFDCDB826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6A26A3-1D61-36AA-02C5-E6F44C7502DD}"/>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6" name="Footer Placeholder 5">
            <a:extLst>
              <a:ext uri="{FF2B5EF4-FFF2-40B4-BE49-F238E27FC236}">
                <a16:creationId xmlns:a16="http://schemas.microsoft.com/office/drawing/2014/main" id="{8EAB39E9-CEFC-60CC-F2E6-745365FA4F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D1F4E-85A4-7B6E-3E4E-EEC3DDA8E9C6}"/>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254595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9DF61-9E88-EAC2-2139-AC80E79A6F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1D83FB-4134-6081-1FEB-45BEC36202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F8E8D4-E48E-4CF0-4A0A-3B29FCEF04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867198-5AFF-90FA-C694-1FAAC4A7CD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9588E6-648D-F752-EAE7-D0E54F6524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BF76A3-94C8-9EBB-CACC-ED3DA020BC55}"/>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8" name="Footer Placeholder 7">
            <a:extLst>
              <a:ext uri="{FF2B5EF4-FFF2-40B4-BE49-F238E27FC236}">
                <a16:creationId xmlns:a16="http://schemas.microsoft.com/office/drawing/2014/main" id="{67981BF3-8888-4457-C84D-75205D4C20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D8055-7A8F-35AA-736F-50FA5E35C9E5}"/>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2398733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B0518-47C4-C593-2D5E-4CE5C5AD21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41C956-46F5-821A-0114-7317B60063C6}"/>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4" name="Footer Placeholder 3">
            <a:extLst>
              <a:ext uri="{FF2B5EF4-FFF2-40B4-BE49-F238E27FC236}">
                <a16:creationId xmlns:a16="http://schemas.microsoft.com/office/drawing/2014/main" id="{8C85BBC8-8179-35DB-4080-108CAFA9F4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9B1B93-DE48-5D42-463D-9C5D38A1912B}"/>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4150990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6588D-DA69-F759-B141-8568ED2A9C61}"/>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3" name="Footer Placeholder 2">
            <a:extLst>
              <a:ext uri="{FF2B5EF4-FFF2-40B4-BE49-F238E27FC236}">
                <a16:creationId xmlns:a16="http://schemas.microsoft.com/office/drawing/2014/main" id="{A78AE574-A2DD-4E22-0572-8EBC03D0EB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CA72E3-4E83-ADD5-2D5E-4A54614A7DFB}"/>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254968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6156-F15E-9F30-04B1-3AC33E3A54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88467F-8CAD-4C4D-BDD3-16F76CC6E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76C74-D179-182E-C358-F3F04E010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6F095-0E74-0603-EF35-B99CFF906F79}"/>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6" name="Footer Placeholder 5">
            <a:extLst>
              <a:ext uri="{FF2B5EF4-FFF2-40B4-BE49-F238E27FC236}">
                <a16:creationId xmlns:a16="http://schemas.microsoft.com/office/drawing/2014/main" id="{702DB6D2-09DC-AB63-1223-B0FEB9193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977DE-C25F-792E-C33A-196D640BAB8F}"/>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421484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F90DF-832F-6EEB-DDF9-45DE4E0690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57B45E-A4A3-B56A-2FB7-18670CE9D0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BDFD25A-93EF-2BEF-579F-AA7ED4C49D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548DDD-EC2A-4075-EEE1-E0F95907C0AC}"/>
              </a:ext>
            </a:extLst>
          </p:cNvPr>
          <p:cNvSpPr>
            <a:spLocks noGrp="1"/>
          </p:cNvSpPr>
          <p:nvPr>
            <p:ph type="dt" sz="half" idx="10"/>
          </p:nvPr>
        </p:nvSpPr>
        <p:spPr/>
        <p:txBody>
          <a:bodyPr/>
          <a:lstStyle/>
          <a:p>
            <a:fld id="{7F38AACC-7501-1540-B8BC-791282643F87}" type="datetimeFigureOut">
              <a:rPr lang="en-US" smtClean="0"/>
              <a:t>9/30/24</a:t>
            </a:fld>
            <a:endParaRPr lang="en-US"/>
          </a:p>
        </p:txBody>
      </p:sp>
      <p:sp>
        <p:nvSpPr>
          <p:cNvPr id="6" name="Footer Placeholder 5">
            <a:extLst>
              <a:ext uri="{FF2B5EF4-FFF2-40B4-BE49-F238E27FC236}">
                <a16:creationId xmlns:a16="http://schemas.microsoft.com/office/drawing/2014/main" id="{F87D9145-587F-830B-B7C4-787BDBB0D9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9B8A0-C9E4-9AAB-FDB2-7B5484B5E32D}"/>
              </a:ext>
            </a:extLst>
          </p:cNvPr>
          <p:cNvSpPr>
            <a:spLocks noGrp="1"/>
          </p:cNvSpPr>
          <p:nvPr>
            <p:ph type="sldNum" sz="quarter" idx="12"/>
          </p:nvPr>
        </p:nvSpPr>
        <p:spPr/>
        <p:txBody>
          <a:bodyPr/>
          <a:lstStyle/>
          <a:p>
            <a:fld id="{0C054380-29E7-734D-BFBF-884CD1504161}" type="slidenum">
              <a:rPr lang="en-US" smtClean="0"/>
              <a:t>‹#›</a:t>
            </a:fld>
            <a:endParaRPr lang="en-US"/>
          </a:p>
        </p:txBody>
      </p:sp>
    </p:spTree>
    <p:extLst>
      <p:ext uri="{BB962C8B-B14F-4D97-AF65-F5344CB8AC3E}">
        <p14:creationId xmlns:p14="http://schemas.microsoft.com/office/powerpoint/2010/main" val="366622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9CB58-22B0-5C28-02A9-E6ABA50192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0E8AFF-B91D-DCF4-A15B-A73236252F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4C170-B12A-62A9-9087-E2D6D6113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38AACC-7501-1540-B8BC-791282643F87}" type="datetimeFigureOut">
              <a:rPr lang="en-US" smtClean="0"/>
              <a:t>9/30/24</a:t>
            </a:fld>
            <a:endParaRPr lang="en-US"/>
          </a:p>
        </p:txBody>
      </p:sp>
      <p:sp>
        <p:nvSpPr>
          <p:cNvPr id="5" name="Footer Placeholder 4">
            <a:extLst>
              <a:ext uri="{FF2B5EF4-FFF2-40B4-BE49-F238E27FC236}">
                <a16:creationId xmlns:a16="http://schemas.microsoft.com/office/drawing/2014/main" id="{B8B46069-8CEA-5621-E2FB-E40B360C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86C90BC-C689-9AD2-A6EE-A855FA2D46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054380-29E7-734D-BFBF-884CD1504161}" type="slidenum">
              <a:rPr lang="en-US" smtClean="0"/>
              <a:t>‹#›</a:t>
            </a:fld>
            <a:endParaRPr lang="en-US"/>
          </a:p>
        </p:txBody>
      </p:sp>
    </p:spTree>
    <p:extLst>
      <p:ext uri="{BB962C8B-B14F-4D97-AF65-F5344CB8AC3E}">
        <p14:creationId xmlns:p14="http://schemas.microsoft.com/office/powerpoint/2010/main" val="2309680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inkedin.com/in/theodore-huppert-a6b259a0"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huppertlab.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B0C02-CB57-AE7C-F66A-3D41F56C395D}"/>
              </a:ext>
            </a:extLst>
          </p:cNvPr>
          <p:cNvSpPr>
            <a:spLocks noGrp="1"/>
          </p:cNvSpPr>
          <p:nvPr>
            <p:ph type="ctrTitle"/>
          </p:nvPr>
        </p:nvSpPr>
        <p:spPr>
          <a:xfrm>
            <a:off x="166688" y="91282"/>
            <a:ext cx="6343650" cy="1249362"/>
          </a:xfrm>
        </p:spPr>
        <p:txBody>
          <a:bodyPr anchor="ctr">
            <a:noAutofit/>
          </a:bodyPr>
          <a:lstStyle/>
          <a:p>
            <a:r>
              <a:rPr lang="en-US" sz="4000" b="1" dirty="0">
                <a:latin typeface="Arial" panose="020B0604020202020204" pitchFamily="34" charset="0"/>
                <a:cs typeface="Arial" panose="020B0604020202020204" pitchFamily="34" charset="0"/>
              </a:rPr>
              <a:t>Theodore Huppert, PhD</a:t>
            </a:r>
          </a:p>
        </p:txBody>
      </p:sp>
      <p:sp>
        <p:nvSpPr>
          <p:cNvPr id="3" name="Subtitle 2">
            <a:extLst>
              <a:ext uri="{FF2B5EF4-FFF2-40B4-BE49-F238E27FC236}">
                <a16:creationId xmlns:a16="http://schemas.microsoft.com/office/drawing/2014/main" id="{8FC69559-5E87-F3D0-6DCE-268DACE46079}"/>
              </a:ext>
            </a:extLst>
          </p:cNvPr>
          <p:cNvSpPr>
            <a:spLocks noGrp="1"/>
          </p:cNvSpPr>
          <p:nvPr>
            <p:ph type="subTitle" idx="1"/>
          </p:nvPr>
        </p:nvSpPr>
        <p:spPr>
          <a:xfrm>
            <a:off x="245269" y="1340644"/>
            <a:ext cx="6186487" cy="992187"/>
          </a:xfrm>
        </p:spPr>
        <p:txBody>
          <a:bodyPr>
            <a:normAutofit lnSpcReduction="10000"/>
          </a:bodyPr>
          <a:lstStyle/>
          <a:p>
            <a:pPr algn="l"/>
            <a:r>
              <a:rPr lang="en-US" sz="1400" b="0" dirty="0">
                <a:effectLst/>
                <a:latin typeface="Arial" panose="020B0604020202020204" pitchFamily="34" charset="0"/>
                <a:ea typeface="Times New Roman" panose="02020603050405020304" pitchFamily="18" charset="0"/>
                <a:cs typeface="Arial" panose="020B0604020202020204" pitchFamily="34" charset="0"/>
              </a:rPr>
              <a:t>Dr Huppert is the principal investigator for the lab.  He has been in the field of fNIRS and brain imaging for over 20 years.  His areas of expertise are digital signal processing, statistics, and image processing of neuroimaging data.  Dr Huppert has authored over 130 publications and been an investigator on over 83 funded projects.</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algn="l"/>
            <a:endParaRPr lang="en-US" sz="1400" dirty="0">
              <a:latin typeface="Arial" panose="020B0604020202020204" pitchFamily="34" charset="0"/>
              <a:cs typeface="Arial" panose="020B0604020202020204" pitchFamily="34" charset="0"/>
            </a:endParaRPr>
          </a:p>
        </p:txBody>
      </p:sp>
      <p:pic>
        <p:nvPicPr>
          <p:cNvPr id="4" name="Picture 3" descr="A person wearing a suit and tie&#10;&#10;Description automatically generated">
            <a:extLst>
              <a:ext uri="{FF2B5EF4-FFF2-40B4-BE49-F238E27FC236}">
                <a16:creationId xmlns:a16="http://schemas.microsoft.com/office/drawing/2014/main" id="{5C9D9769-8C5D-1958-013F-EEE155A16A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500" y="463827"/>
            <a:ext cx="3581400" cy="2031326"/>
          </a:xfrm>
          <a:prstGeom prst="rect">
            <a:avLst/>
          </a:prstGeom>
        </p:spPr>
      </p:pic>
      <p:sp>
        <p:nvSpPr>
          <p:cNvPr id="6" name="TextBox 5">
            <a:extLst>
              <a:ext uri="{FF2B5EF4-FFF2-40B4-BE49-F238E27FC236}">
                <a16:creationId xmlns:a16="http://schemas.microsoft.com/office/drawing/2014/main" id="{2FC00121-CE20-B087-3D2D-8DFA50138BB4}"/>
              </a:ext>
            </a:extLst>
          </p:cNvPr>
          <p:cNvSpPr txBox="1"/>
          <p:nvPr/>
        </p:nvSpPr>
        <p:spPr>
          <a:xfrm>
            <a:off x="166687" y="2819717"/>
            <a:ext cx="6343650" cy="3914854"/>
          </a:xfrm>
          <a:prstGeom prst="rect">
            <a:avLst/>
          </a:prstGeom>
          <a:noFill/>
        </p:spPr>
        <p:txBody>
          <a:bodyPr wrap="square">
            <a:spAutoFit/>
          </a:bodyPr>
          <a:lstStyle/>
          <a:p>
            <a:pPr marL="0" marR="0" algn="ctr">
              <a:lnSpc>
                <a:spcPct val="107000"/>
              </a:lnSpc>
              <a:spcBef>
                <a:spcPts val="2800"/>
              </a:spcBef>
              <a:spcAft>
                <a:spcPts val="300"/>
              </a:spcAft>
            </a:pPr>
            <a:r>
              <a:rPr lang="en-US" sz="2400" b="1" cap="all" spc="250" dirty="0">
                <a:effectLst/>
                <a:latin typeface="Arial" panose="020B0604020202020204" pitchFamily="34" charset="0"/>
                <a:ea typeface="Times New Roman" panose="02020603050405020304" pitchFamily="18" charset="0"/>
                <a:cs typeface="Arial" panose="020B0604020202020204" pitchFamily="34" charset="0"/>
              </a:rPr>
              <a:t>Experience</a:t>
            </a: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Associate Professor | University of Pittsburgh | Dept of Electrical and Computer Engineering | 2019-Current</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 Associate Professor | University of Pittsburgh| Dept of Radiology | 2012-2019</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 Assistant Professor | University of Pittsburgh| Dept of Radiology | 2007-2012</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Postdoc Researcher | Dartmouth College | Dept of Bioengineering | 2007</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2800"/>
              </a:spcBef>
              <a:spcAft>
                <a:spcPts val="300"/>
              </a:spcAft>
            </a:pPr>
            <a:r>
              <a:rPr lang="en-US" sz="2400" b="1" cap="all" spc="250" dirty="0">
                <a:effectLst/>
                <a:latin typeface="Arial" panose="020B0604020202020204" pitchFamily="34" charset="0"/>
                <a:ea typeface="Times New Roman" panose="02020603050405020304" pitchFamily="18" charset="0"/>
                <a:cs typeface="Arial" panose="020B0604020202020204" pitchFamily="34" charset="0"/>
              </a:rPr>
              <a:t>Education</a:t>
            </a: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PhD-Biophysics | 2007 | Harvard University</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300"/>
              </a:spcAft>
            </a:pPr>
            <a:r>
              <a:rPr lang="en-US" sz="1400" dirty="0">
                <a:effectLst/>
                <a:latin typeface="Arial" panose="020B0604020202020204" pitchFamily="34" charset="0"/>
                <a:ea typeface="Century Gothic" panose="020B0502020202020204" pitchFamily="34" charset="0"/>
                <a:cs typeface="Arial" panose="020B0604020202020204" pitchFamily="34" charset="0"/>
              </a:rPr>
              <a:t>Advisor: Dr David Boas</a:t>
            </a:r>
          </a:p>
          <a:p>
            <a:pPr marL="0" marR="0" algn="ctr">
              <a:lnSpc>
                <a:spcPct val="107000"/>
              </a:lnSpc>
              <a:spcBef>
                <a:spcPts val="0"/>
              </a:spcBef>
              <a:spcAft>
                <a:spcPts val="300"/>
              </a:spcAft>
            </a:pPr>
            <a:r>
              <a:rPr lang="en-US" sz="1400" dirty="0">
                <a:effectLst/>
                <a:latin typeface="Arial" panose="020B0604020202020204" pitchFamily="34" charset="0"/>
                <a:ea typeface="Century Gothic" panose="020B0502020202020204" pitchFamily="34" charset="0"/>
                <a:cs typeface="Arial" panose="020B0604020202020204" pitchFamily="34" charset="0"/>
              </a:rPr>
              <a:t>Topic: Hemodynamic-based inference of Cerebral Oxygen Metabolism</a:t>
            </a: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BSc-Genetics | 2002 | University of Wisconsin-Madison</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300"/>
              </a:spcAft>
            </a:pPr>
            <a:r>
              <a:rPr lang="en-US" sz="1400" b="0" dirty="0">
                <a:effectLst/>
                <a:latin typeface="Arial" panose="020B0604020202020204" pitchFamily="34" charset="0"/>
                <a:ea typeface="Times New Roman" panose="02020603050405020304" pitchFamily="18" charset="0"/>
                <a:cs typeface="Arial" panose="020B0604020202020204" pitchFamily="34" charset="0"/>
              </a:rPr>
              <a:t>BSc- Biochemistry | 2002 | University of Wisconsin-Madison</a:t>
            </a:r>
            <a:endParaRPr lang="en-US" sz="14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TextBox 6">
            <a:extLst>
              <a:ext uri="{FF2B5EF4-FFF2-40B4-BE49-F238E27FC236}">
                <a16:creationId xmlns:a16="http://schemas.microsoft.com/office/drawing/2014/main" id="{48AC82C9-9464-2A35-102D-B41F8AB829C9}"/>
              </a:ext>
            </a:extLst>
          </p:cNvPr>
          <p:cNvSpPr txBox="1"/>
          <p:nvPr/>
        </p:nvSpPr>
        <p:spPr>
          <a:xfrm>
            <a:off x="6667500" y="2566530"/>
            <a:ext cx="3581400" cy="2893100"/>
          </a:xfrm>
          <a:prstGeom prst="rect">
            <a:avLst/>
          </a:prstGeom>
          <a:noFill/>
        </p:spPr>
        <p:txBody>
          <a:bodyPr wrap="square" rtlCol="0">
            <a:spAutoFit/>
          </a:bodyPr>
          <a:lstStyle/>
          <a:p>
            <a:r>
              <a:rPr lang="en-US" sz="1400" u="sng" dirty="0">
                <a:latin typeface="Arial" panose="020B0604020202020204" pitchFamily="34" charset="0"/>
                <a:cs typeface="Arial" panose="020B0604020202020204" pitchFamily="34" charset="0"/>
              </a:rPr>
              <a:t>Email</a:t>
            </a:r>
            <a:r>
              <a:rPr lang="en-US" sz="1400" dirty="0">
                <a:latin typeface="Arial" panose="020B0604020202020204" pitchFamily="34" charset="0"/>
                <a:cs typeface="Arial" panose="020B0604020202020204" pitchFamily="34" charset="0"/>
              </a:rPr>
              <a:t>: huppert1-at-pitt.edu</a:t>
            </a:r>
          </a:p>
          <a:p>
            <a:endParaRPr lang="en-US" sz="700" u="sng" dirty="0">
              <a:latin typeface="Arial" panose="020B0604020202020204" pitchFamily="34" charset="0"/>
              <a:cs typeface="Arial" panose="020B0604020202020204" pitchFamily="34" charset="0"/>
            </a:endParaRPr>
          </a:p>
          <a:p>
            <a:r>
              <a:rPr lang="en-US" sz="1400" u="sng" dirty="0">
                <a:latin typeface="Arial" panose="020B0604020202020204" pitchFamily="34" charset="0"/>
                <a:cs typeface="Arial" panose="020B0604020202020204" pitchFamily="34" charset="0"/>
              </a:rPr>
              <a:t>Phone</a:t>
            </a:r>
            <a:r>
              <a:rPr lang="en-US" sz="1400" dirty="0">
                <a:latin typeface="Arial" panose="020B0604020202020204" pitchFamily="34" charset="0"/>
                <a:cs typeface="Arial" panose="020B0604020202020204" pitchFamily="34" charset="0"/>
              </a:rPr>
              <a:t>: +1 412-383-5167</a:t>
            </a:r>
          </a:p>
          <a:p>
            <a:endParaRPr lang="en-US" sz="700" dirty="0">
              <a:latin typeface="Arial" panose="020B0604020202020204" pitchFamily="34" charset="0"/>
              <a:cs typeface="Arial" panose="020B0604020202020204" pitchFamily="34" charset="0"/>
            </a:endParaRPr>
          </a:p>
          <a:p>
            <a:r>
              <a:rPr lang="en-US" sz="1400" u="sng" dirty="0">
                <a:latin typeface="Arial" panose="020B0604020202020204" pitchFamily="34" charset="0"/>
                <a:cs typeface="Arial" panose="020B0604020202020204" pitchFamily="34" charset="0"/>
              </a:rPr>
              <a:t>Address</a:t>
            </a:r>
            <a:r>
              <a:rPr lang="en-US" sz="1400" dirty="0">
                <a:latin typeface="Arial" panose="020B0604020202020204" pitchFamily="34" charset="0"/>
                <a:cs typeface="Arial" panose="020B0604020202020204" pitchFamily="34" charset="0"/>
              </a:rPr>
              <a:t>: 4420 Bayard St. Room 113.  Pittsburgh PA 15213</a:t>
            </a:r>
          </a:p>
          <a:p>
            <a:endParaRPr lang="en-US" sz="700" dirty="0">
              <a:latin typeface="Arial" panose="020B0604020202020204" pitchFamily="34" charset="0"/>
              <a:cs typeface="Arial" panose="020B0604020202020204" pitchFamily="34" charset="0"/>
              <a:hlinkClick r:id="rId3"/>
            </a:endParaRPr>
          </a:p>
          <a:p>
            <a:r>
              <a:rPr lang="en-US" sz="1400" u="sng" dirty="0">
                <a:latin typeface="Arial" panose="020B0604020202020204" pitchFamily="34" charset="0"/>
                <a:cs typeface="Arial" panose="020B0604020202020204" pitchFamily="34" charset="0"/>
              </a:rPr>
              <a:t>LinkedIn</a:t>
            </a:r>
            <a:r>
              <a:rPr lang="en-US"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hlinkClick r:id="rId3"/>
              </a:rPr>
              <a:t>Theodore Huppert</a:t>
            </a:r>
            <a:endParaRPr lang="en-US" sz="1400" dirty="0">
              <a:latin typeface="Arial" panose="020B0604020202020204" pitchFamily="34" charset="0"/>
              <a:cs typeface="Arial" panose="020B0604020202020204" pitchFamily="34" charset="0"/>
            </a:endParaRPr>
          </a:p>
          <a:p>
            <a:endParaRPr lang="en-US" sz="700" dirty="0">
              <a:latin typeface="Arabic Typesetting" panose="020F0502020204030204" pitchFamily="34" charset="0"/>
              <a:cs typeface="Arabic Typesetting" panose="020F0502020204030204" pitchFamily="34" charset="0"/>
            </a:endParaRPr>
          </a:p>
          <a:p>
            <a:r>
              <a:rPr lang="en-US" sz="1400" b="0" i="0" u="sng" dirty="0">
                <a:effectLst/>
                <a:latin typeface="Arial" panose="020B0604020202020204" pitchFamily="34" charset="0"/>
                <a:cs typeface="Arial" panose="020B0604020202020204" pitchFamily="34" charset="0"/>
              </a:rPr>
              <a:t>Curriculum vitae</a:t>
            </a:r>
            <a:r>
              <a:rPr lang="en-US" sz="1400" b="0" i="0" dirty="0">
                <a:effectLst/>
                <a:latin typeface="Arial" panose="020B0604020202020204" pitchFamily="34" charset="0"/>
                <a:cs typeface="Arial" panose="020B0604020202020204" pitchFamily="34" charset="0"/>
              </a:rPr>
              <a:t>. </a:t>
            </a:r>
            <a:r>
              <a:rPr lang="en-US" sz="1400" b="0" i="0" dirty="0">
                <a:effectLst/>
                <a:latin typeface="Arial" panose="020B0604020202020204" pitchFamily="34" charset="0"/>
                <a:cs typeface="Arial" panose="020B0604020202020204" pitchFamily="34" charset="0"/>
                <a:hlinkClick r:id="rId4"/>
              </a:rPr>
              <a:t>Link</a:t>
            </a:r>
            <a:endParaRPr lang="en-US" sz="1400" b="0" i="0" dirty="0">
              <a:effectLst/>
              <a:latin typeface="Arial" panose="020B0604020202020204" pitchFamily="34" charset="0"/>
              <a:cs typeface="Arial" panose="020B0604020202020204" pitchFamily="34" charset="0"/>
            </a:endParaRPr>
          </a:p>
          <a:p>
            <a:endParaRPr lang="en-US" sz="700" dirty="0">
              <a:latin typeface="Arial" panose="020B0604020202020204" pitchFamily="34" charset="0"/>
              <a:cs typeface="Arial" panose="020B0604020202020204" pitchFamily="34" charset="0"/>
            </a:endParaRPr>
          </a:p>
          <a:p>
            <a:r>
              <a:rPr lang="en-US" sz="1400" u="sng" dirty="0">
                <a:latin typeface="Arial" panose="020B0604020202020204" pitchFamily="34" charset="0"/>
                <a:cs typeface="Arial" panose="020B0604020202020204" pitchFamily="34" charset="0"/>
              </a:rPr>
              <a:t>Publication List</a:t>
            </a:r>
            <a:r>
              <a:rPr lang="en-US" sz="1400" dirty="0">
                <a:latin typeface="Arial" panose="020B0604020202020204" pitchFamily="34" charset="0"/>
                <a:cs typeface="Arial" panose="020B0604020202020204" pitchFamily="34" charset="0"/>
              </a:rPr>
              <a:t> </a:t>
            </a:r>
            <a:r>
              <a:rPr lang="en-US" sz="1400" b="0" i="0" dirty="0">
                <a:effectLst/>
                <a:latin typeface="Arial" panose="020B0604020202020204" pitchFamily="34" charset="0"/>
                <a:cs typeface="Arial" panose="020B0604020202020204" pitchFamily="34" charset="0"/>
                <a:hlinkClick r:id="rId4"/>
              </a:rPr>
              <a:t>Link</a:t>
            </a:r>
            <a:endParaRPr lang="en-US" sz="1400" b="0" i="0" dirty="0">
              <a:effectLst/>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abic Typesetting" panose="020F0502020204030204" pitchFamily="34" charset="0"/>
              <a:cs typeface="Arabic Typesetting" panose="020F0502020204030204" pitchFamily="34" charset="0"/>
            </a:endParaRPr>
          </a:p>
          <a:p>
            <a:endParaRPr lang="en-US" sz="1400" dirty="0">
              <a:latin typeface="Arabic Typesetting" panose="020F0502020204030204" pitchFamily="34" charset="0"/>
              <a:cs typeface="Arabic Typesetting" panose="020F0502020204030204" pitchFamily="34" charset="0"/>
            </a:endParaRPr>
          </a:p>
        </p:txBody>
      </p:sp>
      <p:sp>
        <p:nvSpPr>
          <p:cNvPr id="11" name="TextBox 10">
            <a:extLst>
              <a:ext uri="{FF2B5EF4-FFF2-40B4-BE49-F238E27FC236}">
                <a16:creationId xmlns:a16="http://schemas.microsoft.com/office/drawing/2014/main" id="{DD533F6A-7E5B-CB4F-A477-78DEB5AADCAA}"/>
              </a:ext>
            </a:extLst>
          </p:cNvPr>
          <p:cNvSpPr txBox="1"/>
          <p:nvPr/>
        </p:nvSpPr>
        <p:spPr>
          <a:xfrm>
            <a:off x="6431756" y="4939743"/>
            <a:ext cx="4017961" cy="1555554"/>
          </a:xfrm>
          <a:prstGeom prst="rect">
            <a:avLst/>
          </a:prstGeom>
          <a:noFill/>
        </p:spPr>
        <p:txBody>
          <a:bodyPr wrap="square">
            <a:spAutoFit/>
          </a:bodyPr>
          <a:lstStyle/>
          <a:p>
            <a:pPr marL="0" marR="0" algn="ctr">
              <a:lnSpc>
                <a:spcPct val="107000"/>
              </a:lnSpc>
              <a:spcBef>
                <a:spcPts val="2800"/>
              </a:spcBef>
              <a:spcAft>
                <a:spcPts val="300"/>
              </a:spcAft>
            </a:pPr>
            <a:r>
              <a:rPr lang="en-US" sz="2400" b="1" cap="all" spc="250" dirty="0">
                <a:effectLst/>
                <a:latin typeface="Arial" panose="020B0604020202020204" pitchFamily="34" charset="0"/>
                <a:ea typeface="Times New Roman" panose="02020603050405020304" pitchFamily="18" charset="0"/>
                <a:cs typeface="Arial" panose="020B0604020202020204" pitchFamily="34" charset="0"/>
              </a:rPr>
              <a:t>Interests</a:t>
            </a:r>
          </a:p>
          <a:p>
            <a:pPr marL="0" marR="0" algn="ctr">
              <a:lnSpc>
                <a:spcPct val="107000"/>
              </a:lnSpc>
              <a:spcBef>
                <a:spcPts val="0"/>
              </a:spcBef>
              <a:spcAft>
                <a:spcPts val="300"/>
              </a:spcAft>
            </a:pPr>
            <a:r>
              <a:rPr lang="en-US" sz="1400" dirty="0">
                <a:latin typeface="Arial" panose="020B0604020202020204" pitchFamily="34" charset="0"/>
                <a:cs typeface="Arial" panose="020B0604020202020204" pitchFamily="34" charset="0"/>
              </a:rPr>
              <a:t>Multimodal neuroimaging methods and analysis</a:t>
            </a:r>
          </a:p>
          <a:p>
            <a:pPr marL="0" marR="0" algn="ctr">
              <a:lnSpc>
                <a:spcPct val="107000"/>
              </a:lnSpc>
              <a:spcBef>
                <a:spcPts val="0"/>
              </a:spcBef>
              <a:spcAft>
                <a:spcPts val="300"/>
              </a:spcAft>
            </a:pPr>
            <a:r>
              <a:rPr lang="en-US" sz="1400" dirty="0">
                <a:latin typeface="Arial" panose="020B0604020202020204" pitchFamily="34" charset="0"/>
                <a:cs typeface="Arial" panose="020B0604020202020204" pitchFamily="34" charset="0"/>
              </a:rPr>
              <a:t>Functional near-infrared spectroscopy (fNIRS)</a:t>
            </a:r>
          </a:p>
          <a:p>
            <a:pPr marL="0" marR="0" algn="ctr">
              <a:lnSpc>
                <a:spcPct val="107000"/>
              </a:lnSpc>
              <a:spcBef>
                <a:spcPts val="0"/>
              </a:spcBef>
              <a:spcAft>
                <a:spcPts val="300"/>
              </a:spcAft>
            </a:pPr>
            <a:r>
              <a:rPr lang="en-US" sz="1400" dirty="0">
                <a:latin typeface="Arial" panose="020B0604020202020204" pitchFamily="34" charset="0"/>
                <a:cs typeface="Arial" panose="020B0604020202020204" pitchFamily="34" charset="0"/>
              </a:rPr>
              <a:t>Vascular models of the brain</a:t>
            </a:r>
          </a:p>
          <a:p>
            <a:pPr marL="0" marR="0" algn="ctr">
              <a:lnSpc>
                <a:spcPct val="107000"/>
              </a:lnSpc>
              <a:spcBef>
                <a:spcPts val="0"/>
              </a:spcBef>
              <a:spcAft>
                <a:spcPts val="300"/>
              </a:spcAft>
            </a:pPr>
            <a:endParaRPr lang="en-US" sz="1400" dirty="0"/>
          </a:p>
        </p:txBody>
      </p:sp>
    </p:spTree>
    <p:extLst>
      <p:ext uri="{BB962C8B-B14F-4D97-AF65-F5344CB8AC3E}">
        <p14:creationId xmlns:p14="http://schemas.microsoft.com/office/powerpoint/2010/main" val="1647369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9DC75233-A428-4541-A62E-9D85E184FA4F}" vid="{73BE7E4B-81B5-2B46-A941-94E5657172B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203</Words>
  <Application>Microsoft Macintosh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Arabic Typesetting</vt:lpstr>
      <vt:lpstr>Arial</vt:lpstr>
      <vt:lpstr>Office Theme</vt:lpstr>
      <vt:lpstr>Theodore Huppert, PhD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Ted Huppert</dc:creator>
  <cp:lastModifiedBy>Ted Huppert</cp:lastModifiedBy>
  <cp:revision>1</cp:revision>
  <dcterms:created xsi:type="dcterms:W3CDTF">2024-09-30T14:40:33Z</dcterms:created>
  <dcterms:modified xsi:type="dcterms:W3CDTF">2024-09-30T14:40:49Z</dcterms:modified>
</cp:coreProperties>
</file>